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0" r:id="rId3"/>
    <p:sldId id="273" r:id="rId4"/>
    <p:sldId id="258" r:id="rId5"/>
    <p:sldId id="271" r:id="rId6"/>
    <p:sldId id="277" r:id="rId7"/>
    <p:sldId id="276" r:id="rId8"/>
    <p:sldId id="275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7" r:id="rId22"/>
    <p:sldId id="293" r:id="rId23"/>
    <p:sldId id="294" r:id="rId24"/>
    <p:sldId id="295" r:id="rId25"/>
    <p:sldId id="298" r:id="rId26"/>
    <p:sldId id="296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262" r:id="rId36"/>
  </p:sldIdLst>
  <p:sldSz cx="12192000" cy="6858000"/>
  <p:notesSz cx="6858000" cy="9144000"/>
  <p:embeddedFontLs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oracl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clipse.org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" TargetMode="External"/><Relationship Id="rId2" Type="http://schemas.openxmlformats.org/officeDocument/2006/relationships/hyperlink" Target="https://openjdk.java.net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4337108" y="2249659"/>
            <a:ext cx="3272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Java </a:t>
            </a:r>
            <a:r>
              <a:rPr lang="ko-KR" altLang="en-US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</a:t>
            </a:r>
            <a:endParaRPr lang="en-US" altLang="ko-KR" sz="3000" b="1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시작하기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5073255" y="5382925"/>
            <a:ext cx="20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만경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ES ]</a:t>
            </a:r>
          </a:p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권민정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4976095" y="1547931"/>
            <a:ext cx="327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2024 </a:t>
            </a:r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개발자 양성과정</a:t>
            </a:r>
            <a:endParaRPr lang="en-US" altLang="ko-KR" sz="1050" dirty="0">
              <a:ln>
                <a:solidFill>
                  <a:schemeClr val="tx1">
                    <a:alpha val="1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86546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프로그래밍과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159191" y="1412673"/>
            <a:ext cx="8396980" cy="4705370"/>
            <a:chOff x="5203632" y="2171892"/>
            <a:chExt cx="5277678" cy="47053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5186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 변수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41549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 algn="just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속성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] – [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고급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] – [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 변수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] – [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변수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] – [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새로 만들기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새 시스템 변수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대화상자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-  [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변수 이름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] : JAVA_HOME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-  [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변수 값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] : JDK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설치 경로 입력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-  [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3BB77A-84FD-444E-B3DD-FA2F08A29BAA}"/>
                </a:ext>
              </a:extLst>
            </p:cNvPr>
            <p:cNvSpPr txBox="1"/>
            <p:nvPr/>
          </p:nvSpPr>
          <p:spPr>
            <a:xfrm>
              <a:off x="6074235" y="2218058"/>
              <a:ext cx="1768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23B048F6-3233-0004-C32C-E33F8F530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45" y="2383290"/>
            <a:ext cx="2030413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FBB72A-3A01-A3B3-1A82-77EBB9EAC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808" y="2370590"/>
            <a:ext cx="2047875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2ECDC41-BE73-EA55-EED4-1E3AD1FD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837" y="4896718"/>
            <a:ext cx="5080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2266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86546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프로그래밍과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159191" y="1412673"/>
            <a:ext cx="8396980" cy="2304712"/>
            <a:chOff x="5203632" y="2171892"/>
            <a:chExt cx="5277678" cy="230471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5186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 변수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 algn="just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Path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 변수 수정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-  </a:t>
              </a:r>
              <a:r>
                <a:rPr lang="en-US" altLang="ko-KR" sz="12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javac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명령어를 다른 폴더에서 사용하려면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Path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bin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폴더 등록</a:t>
              </a: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-  [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 변수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대화상자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-  [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변수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Path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환경변수 선택 후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편집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-  [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 변수 편집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대화상자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-  [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새로 만들기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] - %JAVA_HOME%\bin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입력</a:t>
              </a: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3BB77A-84FD-444E-B3DD-FA2F08A29BAA}"/>
                </a:ext>
              </a:extLst>
            </p:cNvPr>
            <p:cNvSpPr txBox="1"/>
            <p:nvPr/>
          </p:nvSpPr>
          <p:spPr>
            <a:xfrm>
              <a:off x="6074235" y="2218058"/>
              <a:ext cx="1768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73F72E91-AC68-CF2B-B6C7-1D68DB130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88349"/>
            <a:ext cx="3879850" cy="12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ABF79894-0216-769B-8952-81C42F495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72649"/>
            <a:ext cx="3190875" cy="30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93CA1BB-3386-11F6-C06A-4E20916C8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50" y="3572649"/>
            <a:ext cx="2728913" cy="30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122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86546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프로그래밍과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159191" y="1412673"/>
            <a:ext cx="8396980" cy="1566049"/>
            <a:chOff x="5203632" y="2171892"/>
            <a:chExt cx="5277678" cy="15660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5186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 변수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 algn="just"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명령 프롬프트 실행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-  </a:t>
              </a:r>
              <a:r>
                <a:rPr lang="en-US" altLang="ko-KR" sz="12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javac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–version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입력 후 키보드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[Enter]</a:t>
              </a: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- 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그림과 같이 출력</a:t>
              </a: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3BB77A-84FD-444E-B3DD-FA2F08A29BAA}"/>
                </a:ext>
              </a:extLst>
            </p:cNvPr>
            <p:cNvSpPr txBox="1"/>
            <p:nvPr/>
          </p:nvSpPr>
          <p:spPr>
            <a:xfrm>
              <a:off x="6074235" y="2218058"/>
              <a:ext cx="1768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44D6753A-DC8B-1522-9901-49610BD8F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988" y="2552700"/>
            <a:ext cx="76581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2F811C-6188-C292-BEA3-BCC09EA20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738" y="4745037"/>
            <a:ext cx="765810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5548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86546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프로그래밍과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159191" y="1412673"/>
            <a:ext cx="8396980" cy="1012051"/>
            <a:chOff x="5203632" y="2171892"/>
            <a:chExt cx="5277678" cy="101205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5186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 구축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#01 – JDK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설치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 algn="just"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오라클 홈페이지 접속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hlinkClick r:id="rId2"/>
                </a:rPr>
                <a:t>http://www.oracle.com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)</a:t>
              </a: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3BB77A-84FD-444E-B3DD-FA2F08A29BAA}"/>
                </a:ext>
              </a:extLst>
            </p:cNvPr>
            <p:cNvSpPr txBox="1"/>
            <p:nvPr/>
          </p:nvSpPr>
          <p:spPr>
            <a:xfrm>
              <a:off x="6074235" y="2218058"/>
              <a:ext cx="1768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C587208-1808-79C7-1DF3-F9D9196F5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68" y="2424724"/>
            <a:ext cx="8556171" cy="40151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42EEB42-1A0E-D873-D799-F2ADBB65944C}"/>
              </a:ext>
            </a:extLst>
          </p:cNvPr>
          <p:cNvSpPr/>
          <p:nvPr/>
        </p:nvSpPr>
        <p:spPr>
          <a:xfrm>
            <a:off x="2873829" y="2424723"/>
            <a:ext cx="531844" cy="3371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69237F-4C8A-C242-C72F-BA0E0A4A02E8}"/>
              </a:ext>
            </a:extLst>
          </p:cNvPr>
          <p:cNvSpPr/>
          <p:nvPr/>
        </p:nvSpPr>
        <p:spPr>
          <a:xfrm>
            <a:off x="637592" y="5701004"/>
            <a:ext cx="531844" cy="2270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1CED6F-0452-E2BD-0CAF-015263A3E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371" y="3212961"/>
            <a:ext cx="6705600" cy="333688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BEE953-9050-A80C-D233-DC3D9B540C5E}"/>
              </a:ext>
            </a:extLst>
          </p:cNvPr>
          <p:cNvSpPr/>
          <p:nvPr/>
        </p:nvSpPr>
        <p:spPr>
          <a:xfrm>
            <a:off x="7075715" y="5003082"/>
            <a:ext cx="1163216" cy="3371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222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BBEEED-F379-C54A-7DBA-0B333A6F6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227"/>
            <a:ext cx="12192000" cy="51175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1855697-DA6E-B857-BB07-D550776D76AA}"/>
              </a:ext>
            </a:extLst>
          </p:cNvPr>
          <p:cNvSpPr/>
          <p:nvPr/>
        </p:nvSpPr>
        <p:spPr>
          <a:xfrm>
            <a:off x="1408923" y="3354354"/>
            <a:ext cx="830424" cy="3371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F81221-37BF-7BF0-9731-BBE362BBC965}"/>
              </a:ext>
            </a:extLst>
          </p:cNvPr>
          <p:cNvSpPr/>
          <p:nvPr/>
        </p:nvSpPr>
        <p:spPr>
          <a:xfrm>
            <a:off x="283030" y="4785047"/>
            <a:ext cx="9831354" cy="4400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02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E1FD7F-A416-EF52-642B-61F19219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5" y="185839"/>
            <a:ext cx="7954697" cy="37610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609C6E-E795-0477-0916-464F4A39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51" y="4161892"/>
            <a:ext cx="8176969" cy="24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58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281E5E-CB51-B7D8-9C46-CFBA26575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0" y="384813"/>
            <a:ext cx="5540220" cy="35131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C24BBC-9A12-0658-A64A-9E2B8B066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366" y="1773863"/>
            <a:ext cx="7529212" cy="454191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38941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515CC0-8DB9-CC2E-488E-9A74952E5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34170"/>
            <a:ext cx="6096000" cy="52783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84E486-6AD7-95B2-7CB1-D244984F3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34170"/>
            <a:ext cx="6072354" cy="513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53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ECE523-7740-354C-5BCA-B2998042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38" y="691769"/>
            <a:ext cx="6340389" cy="57917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C08664-0AD3-9472-D095-9D4D7E033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38" y="263189"/>
            <a:ext cx="4663844" cy="2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9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39A0936-BE49-9F18-385E-2335ED913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3" y="280437"/>
            <a:ext cx="6302286" cy="5867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890B6B-6B57-5591-5406-90237A307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4" y="1163079"/>
            <a:ext cx="5105842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3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86546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 과정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69438E-6B0A-30BB-316A-DA18ACC45E50}"/>
              </a:ext>
            </a:extLst>
          </p:cNvPr>
          <p:cNvSpPr/>
          <p:nvPr/>
        </p:nvSpPr>
        <p:spPr>
          <a:xfrm>
            <a:off x="774441" y="1343600"/>
            <a:ext cx="5321559" cy="10543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프로그래밍 </a:t>
            </a:r>
            <a:r>
              <a:rPr lang="ko-KR" altLang="en-US"/>
              <a:t>및 </a:t>
            </a:r>
            <a:r>
              <a:rPr lang="en-US" altLang="ko-KR" dirty="0"/>
              <a:t>JAVA </a:t>
            </a:r>
            <a:r>
              <a:rPr lang="ko-KR" altLang="en-US" dirty="0"/>
              <a:t>기초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F1C2A7-CC78-940C-78E8-9C32F1442F4E}"/>
              </a:ext>
            </a:extLst>
          </p:cNvPr>
          <p:cNvSpPr/>
          <p:nvPr/>
        </p:nvSpPr>
        <p:spPr>
          <a:xfrm>
            <a:off x="774441" y="2715200"/>
            <a:ext cx="5321559" cy="10543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</a:t>
            </a:r>
            <a:r>
              <a:rPr lang="en-US" altLang="ko-KR" dirty="0"/>
              <a:t>(MariaDB – MySQL)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11218F-A39A-2CF5-D878-54A4625F5AC1}"/>
              </a:ext>
            </a:extLst>
          </p:cNvPr>
          <p:cNvSpPr/>
          <p:nvPr/>
        </p:nvSpPr>
        <p:spPr>
          <a:xfrm>
            <a:off x="774441" y="4086800"/>
            <a:ext cx="5321559" cy="10543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프레임워크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스프링</a:t>
            </a:r>
            <a:r>
              <a:rPr lang="en-US" altLang="ko-KR" dirty="0"/>
              <a:t>, </a:t>
            </a:r>
            <a:r>
              <a:rPr lang="ko-KR" altLang="en-US" dirty="0" err="1"/>
              <a:t>스프링부트</a:t>
            </a:r>
            <a:r>
              <a:rPr lang="en-US" altLang="ko-KR" dirty="0"/>
              <a:t>, </a:t>
            </a:r>
            <a:r>
              <a:rPr lang="ko-KR" altLang="en-US" dirty="0" err="1"/>
              <a:t>전자정부프레임워크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6C7C9E-E127-C4D9-5F26-66F5E5EA54B6}"/>
              </a:ext>
            </a:extLst>
          </p:cNvPr>
          <p:cNvSpPr/>
          <p:nvPr/>
        </p:nvSpPr>
        <p:spPr>
          <a:xfrm>
            <a:off x="774441" y="5434140"/>
            <a:ext cx="5321559" cy="10543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리눅스</a:t>
            </a:r>
            <a:endParaRPr lang="en-US" altLang="ko-KR" dirty="0"/>
          </a:p>
          <a:p>
            <a:pPr algn="ctr"/>
            <a:r>
              <a:rPr lang="en-US" altLang="ko-KR" dirty="0"/>
              <a:t>(OS </a:t>
            </a:r>
            <a:r>
              <a:rPr lang="ko-KR" altLang="en-US" dirty="0"/>
              <a:t>설치</a:t>
            </a:r>
            <a:r>
              <a:rPr lang="en-US" altLang="ko-KR" dirty="0"/>
              <a:t>, </a:t>
            </a:r>
            <a:r>
              <a:rPr lang="ko-KR" altLang="en-US" dirty="0"/>
              <a:t>기본 명령어</a:t>
            </a:r>
            <a:r>
              <a:rPr lang="en-US" altLang="ko-KR" dirty="0"/>
              <a:t>, </a:t>
            </a:r>
            <a:r>
              <a:rPr lang="ko-KR" altLang="en-US" dirty="0"/>
              <a:t>서버 환경 구축</a:t>
            </a:r>
            <a:r>
              <a:rPr lang="en-US" altLang="ko-KR" dirty="0"/>
              <a:t>, </a:t>
            </a:r>
            <a:r>
              <a:rPr lang="ko-KR" altLang="en-US" dirty="0"/>
              <a:t>배포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6171B6-1988-2261-76F0-B1C424390D5B}"/>
              </a:ext>
            </a:extLst>
          </p:cNvPr>
          <p:cNvSpPr/>
          <p:nvPr/>
        </p:nvSpPr>
        <p:spPr>
          <a:xfrm>
            <a:off x="7007291" y="1343600"/>
            <a:ext cx="4488024" cy="5144899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2"/>
                </a:solidFill>
              </a:rPr>
              <a:t>프로젝트 수행</a:t>
            </a:r>
            <a:endParaRPr lang="en-US" altLang="ko-KR" b="1" dirty="0">
              <a:solidFill>
                <a:schemeClr val="tx2"/>
              </a:solidFill>
            </a:endParaRPr>
          </a:p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(</a:t>
            </a:r>
            <a:r>
              <a:rPr lang="ko-KR" altLang="en-US" b="1" dirty="0" err="1">
                <a:solidFill>
                  <a:schemeClr val="tx2"/>
                </a:solidFill>
              </a:rPr>
              <a:t>인스타그램을</a:t>
            </a:r>
            <a:r>
              <a:rPr lang="ko-KR" altLang="en-US" b="1" dirty="0">
                <a:solidFill>
                  <a:schemeClr val="tx2"/>
                </a:solidFill>
              </a:rPr>
              <a:t> 모델링 한 </a:t>
            </a:r>
            <a:r>
              <a:rPr lang="en-US" altLang="ko-KR" b="1" dirty="0">
                <a:solidFill>
                  <a:schemeClr val="tx2"/>
                </a:solidFill>
              </a:rPr>
              <a:t>SNS)</a:t>
            </a:r>
          </a:p>
          <a:p>
            <a:pPr algn="ctr"/>
            <a:endParaRPr lang="en-US" altLang="ko-KR" b="1" dirty="0">
              <a:solidFill>
                <a:schemeClr val="tx2"/>
              </a:solidFill>
            </a:endParaRPr>
          </a:p>
          <a:p>
            <a:pPr algn="ctr"/>
            <a:endParaRPr lang="en-US" altLang="ko-KR" b="1" dirty="0">
              <a:solidFill>
                <a:schemeClr val="tx2"/>
              </a:solidFill>
            </a:endParaRPr>
          </a:p>
          <a:p>
            <a:pPr algn="ctr"/>
            <a:endParaRPr lang="en-US" altLang="ko-KR" b="1" dirty="0">
              <a:solidFill>
                <a:schemeClr val="tx2"/>
              </a:solidFill>
            </a:endParaRPr>
          </a:p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1. </a:t>
            </a:r>
            <a:r>
              <a:rPr lang="ko-KR" altLang="en-US" b="1" dirty="0">
                <a:solidFill>
                  <a:schemeClr val="tx2"/>
                </a:solidFill>
              </a:rPr>
              <a:t>요구사항 정의</a:t>
            </a:r>
            <a:endParaRPr lang="en-US" altLang="ko-KR" b="1" dirty="0">
              <a:solidFill>
                <a:schemeClr val="tx2"/>
              </a:solidFill>
            </a:endParaRPr>
          </a:p>
          <a:p>
            <a:pPr algn="ctr"/>
            <a:endParaRPr lang="en-US" altLang="ko-KR" b="1" dirty="0">
              <a:solidFill>
                <a:schemeClr val="tx2"/>
              </a:solidFill>
            </a:endParaRPr>
          </a:p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2. </a:t>
            </a:r>
            <a:r>
              <a:rPr lang="ko-KR" altLang="en-US" b="1" dirty="0">
                <a:solidFill>
                  <a:schemeClr val="tx2"/>
                </a:solidFill>
              </a:rPr>
              <a:t>분석</a:t>
            </a:r>
            <a:r>
              <a:rPr lang="en-US" altLang="ko-KR" b="1" dirty="0">
                <a:solidFill>
                  <a:schemeClr val="tx2"/>
                </a:solidFill>
              </a:rPr>
              <a:t>/</a:t>
            </a:r>
            <a:r>
              <a:rPr lang="ko-KR" altLang="en-US" b="1" dirty="0">
                <a:solidFill>
                  <a:schemeClr val="tx2"/>
                </a:solidFill>
              </a:rPr>
              <a:t>설계</a:t>
            </a:r>
            <a:endParaRPr lang="en-US" altLang="ko-KR" b="1" dirty="0">
              <a:solidFill>
                <a:schemeClr val="tx2"/>
              </a:solidFill>
            </a:endParaRPr>
          </a:p>
          <a:p>
            <a:pPr algn="ctr"/>
            <a:endParaRPr lang="en-US" altLang="ko-KR" b="1" dirty="0">
              <a:solidFill>
                <a:schemeClr val="tx2"/>
              </a:solidFill>
            </a:endParaRPr>
          </a:p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3. </a:t>
            </a:r>
            <a:r>
              <a:rPr lang="ko-KR" altLang="en-US" b="1" dirty="0">
                <a:solidFill>
                  <a:schemeClr val="tx2"/>
                </a:solidFill>
              </a:rPr>
              <a:t>환경 구축 및 개발</a:t>
            </a:r>
            <a:endParaRPr lang="en-US" altLang="ko-KR" b="1" dirty="0">
              <a:solidFill>
                <a:schemeClr val="tx2"/>
              </a:solidFill>
            </a:endParaRPr>
          </a:p>
          <a:p>
            <a:pPr algn="ctr"/>
            <a:endParaRPr lang="en-US" altLang="ko-KR" b="1" dirty="0">
              <a:solidFill>
                <a:schemeClr val="tx2"/>
              </a:solidFill>
            </a:endParaRPr>
          </a:p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4. </a:t>
            </a:r>
            <a:r>
              <a:rPr lang="ko-KR" altLang="en-US" b="1" dirty="0">
                <a:solidFill>
                  <a:schemeClr val="tx2"/>
                </a:solidFill>
              </a:rPr>
              <a:t>배포 및 테스트</a:t>
            </a:r>
            <a:endParaRPr lang="en-US" altLang="ko-KR" b="1" dirty="0">
              <a:solidFill>
                <a:schemeClr val="tx2"/>
              </a:solidFill>
            </a:endParaRPr>
          </a:p>
          <a:p>
            <a:pPr algn="ctr"/>
            <a:endParaRPr lang="en-US" altLang="ko-KR" b="1" dirty="0">
              <a:solidFill>
                <a:schemeClr val="tx2"/>
              </a:solidFill>
            </a:endParaRPr>
          </a:p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5. </a:t>
            </a:r>
            <a:r>
              <a:rPr lang="ko-KR" altLang="en-US" b="1" dirty="0">
                <a:solidFill>
                  <a:schemeClr val="tx2"/>
                </a:solidFill>
              </a:rPr>
              <a:t>프로젝트 완료</a:t>
            </a:r>
            <a:endParaRPr lang="en-US" altLang="ko-K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038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86546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프로그래밍과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159191" y="1412673"/>
            <a:ext cx="8396980" cy="3412708"/>
            <a:chOff x="5203632" y="2171892"/>
            <a:chExt cx="5277678" cy="341270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5186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 구축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#02 – Eclipse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설치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 algn="just"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이클립스 공식 홈페이지 접속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hlinkClick r:id="rId2"/>
                </a:rPr>
                <a:t>https://www.eclipse.org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)</a:t>
              </a: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 오픈 소스 통합 개발 환경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(IDE: Integrated Development Environment)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-  IDE: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생성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자동 코드 완성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디버깅 등과 같이 개발에 필요한 여러 가지 기능을 통합적으로 제공해주는 툴</a:t>
              </a: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기본적으로 자바 프로그램을 개발할 수 있도록 구성되어 있음</a:t>
              </a: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- 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플러그인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(plugin)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설치하면 웹 애플리케이션 개발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C, C++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애플리케이션 개발 등 다양한 개발 환경을 구축할 수 있음</a:t>
              </a: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학습자 뿐만 아니라 고급 개발자에 이르기까지 광범위하게 사용</a:t>
              </a: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3BB77A-84FD-444E-B3DD-FA2F08A29BAA}"/>
                </a:ext>
              </a:extLst>
            </p:cNvPr>
            <p:cNvSpPr txBox="1"/>
            <p:nvPr/>
          </p:nvSpPr>
          <p:spPr>
            <a:xfrm>
              <a:off x="6074235" y="2218058"/>
              <a:ext cx="1768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1265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DABFA9-5AC9-72AA-AC9B-BC31A9CB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19" y="970548"/>
            <a:ext cx="8396980" cy="41344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2407413-5A9F-D224-1CBA-234B502FCE5A}"/>
              </a:ext>
            </a:extLst>
          </p:cNvPr>
          <p:cNvSpPr/>
          <p:nvPr/>
        </p:nvSpPr>
        <p:spPr>
          <a:xfrm>
            <a:off x="9417501" y="1116151"/>
            <a:ext cx="1017898" cy="4027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521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1CCDD46-12A8-A597-7B3C-13CEEAC2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08" y="120299"/>
            <a:ext cx="6137037" cy="50022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97E970-4082-90D5-A965-29C6A4F13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845" y="2892850"/>
            <a:ext cx="7406447" cy="371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16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E1E0BC-783B-5DA3-EB91-359AE9FC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61" y="449322"/>
            <a:ext cx="8512278" cy="59593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407929-5B2F-5842-7F32-ECC4F35D62B1}"/>
              </a:ext>
            </a:extLst>
          </p:cNvPr>
          <p:cNvSpPr/>
          <p:nvPr/>
        </p:nvSpPr>
        <p:spPr>
          <a:xfrm>
            <a:off x="1753293" y="2116563"/>
            <a:ext cx="8598845" cy="11584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12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21C37B-6DA8-D454-FB19-ACF53974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09" y="449322"/>
            <a:ext cx="8550381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81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86546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프로그래밍과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159191" y="1412673"/>
            <a:ext cx="8396980" cy="1196717"/>
            <a:chOff x="5203632" y="2171892"/>
            <a:chExt cx="5277678" cy="11967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5186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 구축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#03 –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자바 프로젝트 생성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 algn="just"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이클립스 실행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저장소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경로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선택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3BB77A-84FD-444E-B3DD-FA2F08A29BAA}"/>
                </a:ext>
              </a:extLst>
            </p:cNvPr>
            <p:cNvSpPr txBox="1"/>
            <p:nvPr/>
          </p:nvSpPr>
          <p:spPr>
            <a:xfrm>
              <a:off x="6074235" y="2218058"/>
              <a:ext cx="1768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A66DA3B-85F8-7D80-EC5C-01EA6DA3E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30" y="3130159"/>
            <a:ext cx="5624047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09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227A886-22C5-4520-21AE-92B0B613E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424" y="269976"/>
            <a:ext cx="8421258" cy="63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25CB8C8-A642-4A60-C669-C72648DFF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513" y="976077"/>
            <a:ext cx="7597798" cy="57002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1C102F-E547-AB70-7E3A-7383EFAEEA96}"/>
              </a:ext>
            </a:extLst>
          </p:cNvPr>
          <p:cNvSpPr/>
          <p:nvPr/>
        </p:nvSpPr>
        <p:spPr>
          <a:xfrm>
            <a:off x="2026514" y="4426542"/>
            <a:ext cx="2050964" cy="2814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50D844-639E-BCAF-AF74-6358522AFABD}"/>
              </a:ext>
            </a:extLst>
          </p:cNvPr>
          <p:cNvSpPr/>
          <p:nvPr/>
        </p:nvSpPr>
        <p:spPr>
          <a:xfrm>
            <a:off x="4595542" y="3700241"/>
            <a:ext cx="1229870" cy="2052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CFFAAA-F91B-91EB-F3AE-14C24BA4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57" y="181669"/>
            <a:ext cx="6683319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02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97E886-8EFF-B73C-6495-5B4CC1A50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68" y="457200"/>
            <a:ext cx="5426819" cy="62048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AFB7EE-757F-75E5-EA4A-AAE1ED940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44" y="60648"/>
            <a:ext cx="5959356" cy="2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68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E49D31D-D73C-FA52-F90C-EBBC5CEA2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51" y="125330"/>
            <a:ext cx="5730737" cy="2438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ED378F-DD5E-90E0-549A-B248C5772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19" y="657289"/>
            <a:ext cx="8367720" cy="576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4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86546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프로그래밍과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159191" y="1412673"/>
            <a:ext cx="6101650" cy="4151372"/>
            <a:chOff x="5203632" y="2171892"/>
            <a:chExt cx="5277678" cy="41513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18670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프로그래밍이란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36009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컴퓨터 프로그램 만드는 일을 프로그래밍이라 하고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 만드는 사람을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프로그래머라고 한다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프로그래밍을 한다는 것은 컴퓨터가 일을 하도록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컴퓨터 언어로 명령을 만들고 컴퓨터로 하여금 그 명령을 실행하게 하는 것을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말합니다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그러면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이란 무엇일까요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? </a:t>
              </a: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한마디로 프로그램은 컴퓨터에게 일을 시키는 명령의 집합이라고 할 수 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예를 들어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컴퓨터에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부터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까지 더하라고 명령하고 싶습니다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그렇다고 우리말로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‘1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부터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까지 더하라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 쓸 수는 없지요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인공지능 로봇이 아닌 한 컴퓨터는 그 명령을 알아들을 수 없으니까요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그래서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 언어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사용하여 명령 집합을 만드는 것입니다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그리고 이렇게 만든 프로그램이 프로그래밍 언어 문법에 잘 맞는지 확인하고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컴퓨터가 이해할 수 있는 언어로 번역해야 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작업이 컴파일이며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컴파일 작업을 하는 프로그램을 컴파일러 라고 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결국 우리가 말하는 프로그램이란 프로그램에 들어 있는 명령 집합과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컴파일 된 결과물까지 포함한다고 생각하면 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3BB77A-84FD-444E-B3DD-FA2F08A29BAA}"/>
                </a:ext>
              </a:extLst>
            </p:cNvPr>
            <p:cNvSpPr txBox="1"/>
            <p:nvPr/>
          </p:nvSpPr>
          <p:spPr>
            <a:xfrm>
              <a:off x="6074235" y="2218058"/>
              <a:ext cx="1768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043" y="2776556"/>
            <a:ext cx="4945480" cy="19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61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0F6804E-C23A-A6A0-041F-1451E7E75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79" y="686961"/>
            <a:ext cx="5426403" cy="43971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B52AD2-B166-8450-AE82-6FB43CD35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79" y="191036"/>
            <a:ext cx="2461473" cy="2057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06F43F-7D1A-F0BB-DDB9-39F50CCB1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92" y="5385695"/>
            <a:ext cx="3261643" cy="2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56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D48F24-B7D6-8B56-5BF5-FD48E638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23" y="870573"/>
            <a:ext cx="7474880" cy="56888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E2E141-A21A-6757-98C1-B731BC1E3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59" y="367926"/>
            <a:ext cx="4397121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08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27D39CF-577F-0EA2-834B-E1F49C678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51" y="282541"/>
            <a:ext cx="5151566" cy="58450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E9E208-69D3-C53B-83E0-A83C33CB1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117" y="4154163"/>
            <a:ext cx="7056732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9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52646A-55B3-CE92-CCE1-F0DEB88CD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54" y="110202"/>
            <a:ext cx="8664691" cy="663759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0A6B432-D1A7-ACDE-F880-68D50E948B5A}"/>
              </a:ext>
            </a:extLst>
          </p:cNvPr>
          <p:cNvSpPr/>
          <p:nvPr/>
        </p:nvSpPr>
        <p:spPr>
          <a:xfrm>
            <a:off x="4879909" y="2883159"/>
            <a:ext cx="3470987" cy="18381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자바 개발환경 구축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pPr algn="ctr"/>
            <a:endParaRPr lang="en-US" altLang="ko-KR" sz="2000" b="1" dirty="0">
              <a:solidFill>
                <a:srgbClr val="C00000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성공 </a:t>
            </a:r>
            <a:r>
              <a:rPr lang="en-US" altLang="ko-KR" sz="2000" b="1" dirty="0">
                <a:solidFill>
                  <a:srgbClr val="C00000"/>
                </a:solidFill>
              </a:rPr>
              <a:t>!!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420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52646A-55B3-CE92-CCE1-F0DEB88CD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45" b="59770"/>
          <a:stretch/>
        </p:blipFill>
        <p:spPr>
          <a:xfrm>
            <a:off x="1185157" y="492758"/>
            <a:ext cx="9544356" cy="358471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FB5613A-200B-A93A-BED1-2D24F033EC5A}"/>
              </a:ext>
            </a:extLst>
          </p:cNvPr>
          <p:cNvSpPr/>
          <p:nvPr/>
        </p:nvSpPr>
        <p:spPr>
          <a:xfrm>
            <a:off x="1763486" y="2435290"/>
            <a:ext cx="1073020" cy="2425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DF13FB-9E83-F0CE-2588-DFADA3736694}"/>
              </a:ext>
            </a:extLst>
          </p:cNvPr>
          <p:cNvSpPr/>
          <p:nvPr/>
        </p:nvSpPr>
        <p:spPr>
          <a:xfrm>
            <a:off x="4994986" y="1691949"/>
            <a:ext cx="1760375" cy="3327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721DBD-A9B9-C829-5770-A9766F0D5C07}"/>
              </a:ext>
            </a:extLst>
          </p:cNvPr>
          <p:cNvSpPr/>
          <p:nvPr/>
        </p:nvSpPr>
        <p:spPr>
          <a:xfrm>
            <a:off x="1990530" y="2677886"/>
            <a:ext cx="1237861" cy="2425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7E34D1-144E-C813-8334-A9BED51D6C70}"/>
              </a:ext>
            </a:extLst>
          </p:cNvPr>
          <p:cNvSpPr/>
          <p:nvPr/>
        </p:nvSpPr>
        <p:spPr>
          <a:xfrm>
            <a:off x="6201745" y="2136708"/>
            <a:ext cx="1237861" cy="2425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3CC790-57B5-8CD4-95DC-59BE602C6309}"/>
              </a:ext>
            </a:extLst>
          </p:cNvPr>
          <p:cNvSpPr/>
          <p:nvPr/>
        </p:nvSpPr>
        <p:spPr>
          <a:xfrm>
            <a:off x="1035698" y="4209869"/>
            <a:ext cx="9787812" cy="24708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>
                <a:solidFill>
                  <a:schemeClr val="tx1"/>
                </a:solidFill>
              </a:rPr>
              <a:t>&lt; </a:t>
            </a:r>
            <a:r>
              <a:rPr lang="ko-KR" altLang="en-US" sz="1400" b="1" dirty="0">
                <a:solidFill>
                  <a:schemeClr val="tx1"/>
                </a:solidFill>
              </a:rPr>
              <a:t>자바의 기본 구성 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algn="just"/>
            <a:endParaRPr lang="en-US" altLang="ko-KR" sz="1400" b="1" dirty="0">
              <a:solidFill>
                <a:schemeClr val="tx1"/>
              </a:solidFill>
            </a:endParaRP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</a:rPr>
              <a:t>package &gt; class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method &gt; </a:t>
            </a:r>
            <a:r>
              <a:rPr lang="ko-KR" altLang="en-US" sz="1400" b="1" dirty="0">
                <a:solidFill>
                  <a:schemeClr val="tx1"/>
                </a:solidFill>
              </a:rPr>
              <a:t>소스 코드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just"/>
            <a:endParaRPr lang="en-US" altLang="ko-KR" sz="1400" b="1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</a:rPr>
              <a:t>폴더를 구성하는 패키지명이 파일의 제일 첫 줄에 들어가는 패키지명과 동일해야 함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sz="1400" b="1" dirty="0">
                <a:solidFill>
                  <a:schemeClr val="tx1"/>
                </a:solidFill>
              </a:rPr>
              <a:t>java </a:t>
            </a:r>
            <a:r>
              <a:rPr lang="ko-KR" altLang="en-US" sz="1400" b="1" dirty="0">
                <a:solidFill>
                  <a:schemeClr val="tx1"/>
                </a:solidFill>
              </a:rPr>
              <a:t>파일명 </a:t>
            </a:r>
            <a:r>
              <a:rPr lang="en-US" altLang="ko-KR" sz="1400" b="1" dirty="0">
                <a:solidFill>
                  <a:schemeClr val="tx1"/>
                </a:solidFill>
              </a:rPr>
              <a:t>= java</a:t>
            </a:r>
            <a:r>
              <a:rPr lang="ko-KR" altLang="en-US" sz="1400" b="1" dirty="0">
                <a:solidFill>
                  <a:schemeClr val="tx1"/>
                </a:solidFill>
              </a:rPr>
              <a:t> 클래스명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</a:rPr>
              <a:t>자바에서 </a:t>
            </a:r>
            <a:r>
              <a:rPr lang="en-US" altLang="ko-KR" sz="1400" b="1" dirty="0">
                <a:solidFill>
                  <a:schemeClr val="tx1"/>
                </a:solidFill>
              </a:rPr>
              <a:t>main</a:t>
            </a:r>
            <a:r>
              <a:rPr lang="ko-KR" altLang="en-US" sz="1400" b="1" dirty="0">
                <a:solidFill>
                  <a:schemeClr val="tx1"/>
                </a:solidFill>
              </a:rPr>
              <a:t>이라는 </a:t>
            </a:r>
            <a:r>
              <a:rPr lang="en-US" altLang="ko-KR" sz="1400" b="1" dirty="0">
                <a:solidFill>
                  <a:schemeClr val="tx1"/>
                </a:solidFill>
              </a:rPr>
              <a:t>method</a:t>
            </a:r>
            <a:r>
              <a:rPr lang="ko-KR" altLang="en-US" sz="1400" b="1" dirty="0">
                <a:solidFill>
                  <a:schemeClr val="tx1"/>
                </a:solidFill>
              </a:rPr>
              <a:t>는 무조건 가장 처음 실행되는 구문</a:t>
            </a:r>
          </a:p>
        </p:txBody>
      </p:sp>
    </p:spTree>
    <p:extLst>
      <p:ext uri="{BB962C8B-B14F-4D97-AF65-F5344CB8AC3E}">
        <p14:creationId xmlns:p14="http://schemas.microsoft.com/office/powerpoint/2010/main" val="3044983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3055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Thank you 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BFE482-1BB1-1615-B6B7-616958DC3222}"/>
              </a:ext>
            </a:extLst>
          </p:cNvPr>
          <p:cNvSpPr/>
          <p:nvPr/>
        </p:nvSpPr>
        <p:spPr>
          <a:xfrm>
            <a:off x="304558" y="3237723"/>
            <a:ext cx="5894398" cy="32315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86546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프로그래밍과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159191" y="1412673"/>
            <a:ext cx="8639576" cy="1566049"/>
            <a:chOff x="5203632" y="2171892"/>
            <a:chExt cx="5277678" cy="15660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18670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프로그래밍이란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컴퓨터에게 일을 하도록 명령어를 만드는 것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컴파일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 언어를 컴퓨터가 알 수 있는 언어로 바꿔 주는 일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 algn="just"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컴파일러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기계어로 번역해주는 프로그램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JAVA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설치 시 포함된다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722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3BB77A-84FD-444E-B3DD-FA2F08A29BAA}"/>
                </a:ext>
              </a:extLst>
            </p:cNvPr>
            <p:cNvSpPr txBox="1"/>
            <p:nvPr/>
          </p:nvSpPr>
          <p:spPr>
            <a:xfrm>
              <a:off x="6074235" y="2218058"/>
              <a:ext cx="1768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A6C773D-93C8-3643-087A-FA21AF299EAA}"/>
              </a:ext>
            </a:extLst>
          </p:cNvPr>
          <p:cNvGrpSpPr/>
          <p:nvPr/>
        </p:nvGrpSpPr>
        <p:grpSpPr>
          <a:xfrm>
            <a:off x="6552294" y="2978722"/>
            <a:ext cx="5335148" cy="3471842"/>
            <a:chOff x="6141747" y="2978722"/>
            <a:chExt cx="5335148" cy="3471842"/>
          </a:xfrm>
        </p:grpSpPr>
        <p:pic>
          <p:nvPicPr>
            <p:cNvPr id="14" name="Picture 7" descr="C:\Users\yongkwon\AppData\Local\Temp\SNAGHTML2259ced.PNG">
              <a:extLst>
                <a:ext uri="{FF2B5EF4-FFF2-40B4-BE49-F238E27FC236}">
                  <a16:creationId xmlns:a16="http://schemas.microsoft.com/office/drawing/2014/main" id="{89AAEBDB-4113-301D-83F8-6DC4174E4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1748" y="2978722"/>
              <a:ext cx="5335146" cy="1918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7BF1E75-ADF9-A355-BACF-564FCD115E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7523" y="4896978"/>
              <a:ext cx="3439372" cy="1553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07C41B5-B825-542E-FD36-9DFB9D1531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1747" y="4627984"/>
              <a:ext cx="1918256" cy="1822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933C895-C42C-FC3D-2CB6-709E387F33BE}"/>
              </a:ext>
            </a:extLst>
          </p:cNvPr>
          <p:cNvSpPr txBox="1"/>
          <p:nvPr/>
        </p:nvSpPr>
        <p:spPr>
          <a:xfrm>
            <a:off x="380091" y="3415878"/>
            <a:ext cx="5890077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기계어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(machine language)</a:t>
            </a:r>
          </a:p>
          <a:p>
            <a:pPr lvl="1">
              <a:defRPr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이루어진 코드를 사용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사람과 기계어 사이 다리 역할을 하는 프로그래밍 언어 필요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lang="ko-KR" altLang="en-US" sz="1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(source)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언어로 작성한 파일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lang="ko-KR" altLang="en-US" sz="1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컴파일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(compile)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 파일을 기계어 파일로 번역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70297" lvl="2" indent="0">
              <a:buFontTx/>
              <a:buNone/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12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언어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defRPr/>
            </a:pPr>
            <a:r>
              <a:rPr lang="ko-KR" altLang="en-US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자바</a:t>
            </a:r>
            <a:r>
              <a: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(Java)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임베디드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소프트웨어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(SW)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분야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defRPr/>
            </a:pPr>
            <a:r>
              <a:rPr lang="en-US" altLang="ko-KR" sz="12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 / C++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(HW)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장치 제어 및 임베디드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분야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defRPr/>
            </a:pPr>
            <a:r>
              <a:rPr lang="en-US" altLang="ko-KR" sz="12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/ C#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데스크탑 앱 또는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ASP.NET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 웹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SW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분야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defRPr/>
            </a:pPr>
            <a:r>
              <a:rPr lang="ko-KR" altLang="en-US" sz="12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en-US" altLang="ko-KR" sz="12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(Python)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분석 및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">
            <a:extLst>
              <a:ext uri="{FF2B5EF4-FFF2-40B4-BE49-F238E27FC236}">
                <a16:creationId xmlns:a16="http://schemas.microsoft.com/office/drawing/2014/main" id="{E0919EC3-A5D1-0C19-9078-68503CEE1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937" y="4630811"/>
            <a:ext cx="32956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AC2D8E-B968-F6A3-A3B8-547CFFBFFC88}"/>
              </a:ext>
            </a:extLst>
          </p:cNvPr>
          <p:cNvSpPr/>
          <p:nvPr/>
        </p:nvSpPr>
        <p:spPr>
          <a:xfrm>
            <a:off x="1964701" y="4973214"/>
            <a:ext cx="563895" cy="27991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JAVA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339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86546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프로그래밍과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159191" y="1412673"/>
            <a:ext cx="9152760" cy="3114529"/>
            <a:chOff x="5203632" y="2171892"/>
            <a:chExt cx="5277678" cy="31145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18670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장점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3347429"/>
              <a:ext cx="5277678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 algn="just">
                <a:buAutoNum type="arabicPeriod"/>
              </a:pPr>
              <a:r>
                <a:rPr lang="ko-KR" altLang="en-US" sz="1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플랫폼의 영향을 받지 않고 사용 가능하다</a:t>
              </a:r>
              <a:r>
                <a:rPr lang="en-US" altLang="ko-KR" sz="1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 (</a:t>
              </a:r>
              <a:r>
                <a:rPr lang="ko-KR" altLang="en-US" sz="1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운영체제에서 실행 가능</a:t>
              </a:r>
              <a:r>
                <a:rPr lang="en-US" altLang="ko-KR" sz="1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228600" indent="-228600" algn="just">
                <a:buAutoNum type="arabicPeriod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AutoNum type="arabicPeriod"/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객체 지향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(OOP : Object-Oriented Programming)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언어이기 때문에 유지보수가 쉽고 확장성이 좋다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marL="228600" indent="-228600" algn="just">
                <a:buAutoNum type="arabicPeriod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AutoNum type="arabicPeriod"/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프로그램이 안정적이다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 (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메모리 자동 정리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228600" indent="-228600" algn="just">
                <a:buAutoNum type="arabicPeriod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AutoNum type="arabicPeriod"/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운영되고 있는 다양한 시스템 및 어플리케이션의 핵심 언어로 </a:t>
              </a:r>
              <a:r>
                <a:rPr lang="ko-KR" altLang="en-US" sz="12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활용중이다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marL="228600" indent="-228600" algn="just">
                <a:buAutoNum type="arabicPeriod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AutoNum type="arabicPeriod"/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풍부한 무료 라이브러리가 제공된다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marL="228600" indent="-228600" algn="just">
                <a:buAutoNum type="arabicPeriod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3BB77A-84FD-444E-B3DD-FA2F08A29BAA}"/>
                </a:ext>
              </a:extLst>
            </p:cNvPr>
            <p:cNvSpPr txBox="1"/>
            <p:nvPr/>
          </p:nvSpPr>
          <p:spPr>
            <a:xfrm>
              <a:off x="6074235" y="2218058"/>
              <a:ext cx="1768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5121F80-54A3-5CA0-3E0B-4ECAECB5522D}"/>
                </a:ext>
              </a:extLst>
            </p:cNvPr>
            <p:cNvSpPr/>
            <p:nvPr/>
          </p:nvSpPr>
          <p:spPr>
            <a:xfrm>
              <a:off x="5203632" y="2778266"/>
              <a:ext cx="52776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 * JAVA</a:t>
              </a:r>
              <a:r>
                <a:rPr lang="ko-KR" altLang="en-US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란 미국의 썬 </a:t>
              </a:r>
              <a:r>
                <a:rPr lang="ko-KR" altLang="en-US" sz="16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마이크로시스템즈에서</a:t>
              </a:r>
              <a:r>
                <a:rPr lang="ko-KR" altLang="en-US" sz="16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개발한 객체 지향 프로그래밍 언어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70F7A5F-1A66-AFFE-3082-FAC136FF5A20}"/>
              </a:ext>
            </a:extLst>
          </p:cNvPr>
          <p:cNvGrpSpPr/>
          <p:nvPr/>
        </p:nvGrpSpPr>
        <p:grpSpPr>
          <a:xfrm>
            <a:off x="2249067" y="4170785"/>
            <a:ext cx="9671770" cy="2434035"/>
            <a:chOff x="317635" y="3030726"/>
            <a:chExt cx="11135770" cy="2999551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4929" y="4306823"/>
              <a:ext cx="744358" cy="1146810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526" y="4471744"/>
              <a:ext cx="765909" cy="816969"/>
            </a:xfrm>
            <a:prstGeom prst="rect">
              <a:avLst/>
            </a:prstGeom>
          </p:spPr>
        </p:pic>
        <p:sp>
          <p:nvSpPr>
            <p:cNvPr id="58" name="타원형 설명선 3"/>
            <p:cNvSpPr/>
            <p:nvPr/>
          </p:nvSpPr>
          <p:spPr>
            <a:xfrm>
              <a:off x="950976" y="3128997"/>
              <a:ext cx="1572768" cy="1342747"/>
            </a:xfrm>
            <a:prstGeom prst="wedgeEllipseCallout">
              <a:avLst>
                <a:gd name="adj1" fmla="val -51041"/>
                <a:gd name="adj2" fmla="val 71829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프로그램을 </a:t>
              </a:r>
              <a:endParaRPr lang="en-US" altLang="ko-KR" sz="10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05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사용하기 </a:t>
              </a:r>
              <a:endParaRPr lang="en-US" altLang="ko-KR" sz="10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05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위해서</a:t>
              </a:r>
              <a:endParaRPr lang="en-US" altLang="ko-KR" sz="10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05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메모리좀 </a:t>
              </a:r>
              <a:endParaRPr lang="en-US" altLang="ko-KR" sz="10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05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쓰겠수다</a:t>
              </a:r>
            </a:p>
          </p:txBody>
        </p:sp>
        <p:sp>
          <p:nvSpPr>
            <p:cNvPr id="59" name="타원형 설명선 20"/>
            <p:cNvSpPr/>
            <p:nvPr/>
          </p:nvSpPr>
          <p:spPr>
            <a:xfrm>
              <a:off x="3430472" y="3030726"/>
              <a:ext cx="1572768" cy="1342747"/>
            </a:xfrm>
            <a:prstGeom prst="wedgeEllipseCallout">
              <a:avLst>
                <a:gd name="adj1" fmla="val -51041"/>
                <a:gd name="adj2" fmla="val 71829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쓰고 </a:t>
              </a:r>
              <a:endParaRPr lang="en-US" altLang="ko-KR" sz="10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05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반납해주세요</a:t>
              </a:r>
              <a:r>
                <a:rPr lang="en-US" altLang="ko-KR" sz="105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!</a:t>
              </a:r>
              <a:endParaRPr lang="ko-KR" altLang="en-US" sz="10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17635" y="5650991"/>
              <a:ext cx="938800" cy="379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개발자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355351" y="5650992"/>
              <a:ext cx="1280160" cy="379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C, C++ </a:t>
              </a:r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</a:t>
              </a: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7545" y="4208552"/>
              <a:ext cx="744358" cy="1146810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2142" y="4373473"/>
              <a:ext cx="765909" cy="816969"/>
            </a:xfrm>
            <a:prstGeom prst="rect">
              <a:avLst/>
            </a:prstGeom>
          </p:spPr>
        </p:pic>
        <p:sp>
          <p:nvSpPr>
            <p:cNvPr id="66" name="타원형 설명선 25"/>
            <p:cNvSpPr/>
            <p:nvPr/>
          </p:nvSpPr>
          <p:spPr>
            <a:xfrm>
              <a:off x="7403592" y="3030726"/>
              <a:ext cx="1572768" cy="1342747"/>
            </a:xfrm>
            <a:prstGeom prst="wedgeEllipseCallout">
              <a:avLst>
                <a:gd name="adj1" fmla="val -51041"/>
                <a:gd name="adj2" fmla="val 71829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프로그램을 </a:t>
              </a:r>
              <a:endParaRPr lang="en-US" altLang="ko-KR" sz="10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05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사용하기 </a:t>
              </a:r>
              <a:endParaRPr lang="en-US" altLang="ko-KR" sz="10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05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위해서</a:t>
              </a:r>
              <a:endParaRPr lang="en-US" altLang="ko-KR" sz="10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05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메모리좀 </a:t>
              </a:r>
              <a:endParaRPr lang="en-US" altLang="ko-KR" sz="10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05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쓰겠수다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772142" y="5552721"/>
              <a:ext cx="938800" cy="379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개발자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076892" y="5552721"/>
              <a:ext cx="705664" cy="379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</a:t>
              </a:r>
              <a:endPara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타원형 설명선 29"/>
            <p:cNvSpPr/>
            <p:nvPr/>
          </p:nvSpPr>
          <p:spPr>
            <a:xfrm>
              <a:off x="9880637" y="3030726"/>
              <a:ext cx="1572768" cy="1342747"/>
            </a:xfrm>
            <a:prstGeom prst="wedgeEllipseCallout">
              <a:avLst>
                <a:gd name="adj1" fmla="val -51041"/>
                <a:gd name="adj2" fmla="val 71829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제가 메모리 </a:t>
              </a:r>
              <a:endParaRPr lang="en-US" altLang="ko-KR" sz="10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05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반납할테니까 따로 반납 안하셔도 됩니다</a:t>
              </a:r>
              <a:r>
                <a:rPr lang="en-US" altLang="ko-KR" sz="105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~!</a:t>
              </a:r>
              <a:endParaRPr lang="ko-KR" altLang="en-US" sz="10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9036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86546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프로그래밍과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159191" y="1412673"/>
            <a:ext cx="8173046" cy="2858710"/>
            <a:chOff x="5203632" y="2171892"/>
            <a:chExt cx="5277678" cy="28587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18670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객체지향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실제 세계를 모델링하여 소프트웨어를 개발하는 방법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데이터와 절차를 하나의 덩어리로 묶어서 생각하게 되며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크게 캡슐화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상속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다형성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가지의 특성을 가진다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92D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장점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-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 사용성이 용이하다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 (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상속을 통해 프로그래밍 시 코드의 재사용을 높일 수 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.)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-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생산성이 향상된다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 (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독립적인 객체를 사용 함으로서 개발의 생산성을 높일 수 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-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유지보수가 용이하다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 ( Source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추가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수정 시 캡슐화를 통해 주변 영향이 적다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.)</a:t>
              </a: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단점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-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속도가 느림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(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 및 모든 객체를 이해해야 한다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 )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-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 속도가 느림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3BB77A-84FD-444E-B3DD-FA2F08A29BAA}"/>
                </a:ext>
              </a:extLst>
            </p:cNvPr>
            <p:cNvSpPr txBox="1"/>
            <p:nvPr/>
          </p:nvSpPr>
          <p:spPr>
            <a:xfrm>
              <a:off x="6074235" y="2218058"/>
              <a:ext cx="1768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B6D584-F634-5BAE-B50F-F2342782593E}"/>
              </a:ext>
            </a:extLst>
          </p:cNvPr>
          <p:cNvGrpSpPr/>
          <p:nvPr/>
        </p:nvGrpSpPr>
        <p:grpSpPr>
          <a:xfrm>
            <a:off x="1127563" y="2809028"/>
            <a:ext cx="10766413" cy="3683345"/>
            <a:chOff x="522514" y="2920989"/>
            <a:chExt cx="10766413" cy="36833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B0ACA98-0E69-F131-AC9E-2D2D91756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6848" y="4580530"/>
              <a:ext cx="1342498" cy="126217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CEE165B-B339-6217-E126-C7C5E9AEA5D4}"/>
                </a:ext>
              </a:extLst>
            </p:cNvPr>
            <p:cNvSpPr/>
            <p:nvPr/>
          </p:nvSpPr>
          <p:spPr>
            <a:xfrm>
              <a:off x="522514" y="5990255"/>
              <a:ext cx="2220686" cy="27991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chemeClr val="tx2"/>
                  </a:solidFill>
                </a:rPr>
                <a:t>작은 크기의 빨간 자동차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B3CFE8E-12BF-4769-2C06-C6666C16A3C0}"/>
                </a:ext>
              </a:extLst>
            </p:cNvPr>
            <p:cNvSpPr/>
            <p:nvPr/>
          </p:nvSpPr>
          <p:spPr>
            <a:xfrm>
              <a:off x="522514" y="6324416"/>
              <a:ext cx="2220686" cy="27991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2"/>
                  </a:solidFill>
                </a:rPr>
                <a:t>직진과 후진을 할 수 있음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BF41435-D18C-4482-38C0-0AD214603F62}"/>
                </a:ext>
              </a:extLst>
            </p:cNvPr>
            <p:cNvSpPr/>
            <p:nvPr/>
          </p:nvSpPr>
          <p:spPr>
            <a:xfrm>
              <a:off x="4179004" y="4527202"/>
              <a:ext cx="1250302" cy="101602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chemeClr val="tx2"/>
                  </a:solidFill>
                </a:rPr>
                <a:t>속성</a:t>
              </a:r>
              <a:endParaRPr lang="en-US" altLang="ko-KR" sz="1200" b="1" dirty="0">
                <a:solidFill>
                  <a:schemeClr val="tx2"/>
                </a:solidFill>
              </a:endParaRPr>
            </a:p>
            <a:p>
              <a:pPr algn="ctr"/>
              <a:r>
                <a:rPr lang="en-US" altLang="ko-KR" sz="1200" b="1" dirty="0">
                  <a:solidFill>
                    <a:schemeClr val="tx2"/>
                  </a:solidFill>
                </a:rPr>
                <a:t>(Property)</a:t>
              </a:r>
              <a:endParaRPr lang="ko-KR" alt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E5B8617-CC84-5C74-EE47-B8B7568366BA}"/>
                </a:ext>
              </a:extLst>
            </p:cNvPr>
            <p:cNvSpPr/>
            <p:nvPr/>
          </p:nvSpPr>
          <p:spPr>
            <a:xfrm>
              <a:off x="4179004" y="5588313"/>
              <a:ext cx="1250302" cy="101602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2"/>
                  </a:solidFill>
                </a:rPr>
                <a:t>행동</a:t>
              </a:r>
              <a:endParaRPr lang="en-US" altLang="ko-KR" sz="1200" b="1" dirty="0">
                <a:solidFill>
                  <a:schemeClr val="tx2"/>
                </a:solidFill>
              </a:endParaRPr>
            </a:p>
            <a:p>
              <a:pPr algn="ctr"/>
              <a:r>
                <a:rPr lang="en-US" altLang="ko-KR" sz="1200" b="1" dirty="0">
                  <a:solidFill>
                    <a:schemeClr val="tx2"/>
                  </a:solidFill>
                </a:rPr>
                <a:t>(Function)</a:t>
              </a:r>
              <a:endParaRPr lang="ko-KR" altLang="en-US" sz="12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25FB5844-1437-7C35-E32A-F1D60B3BCDE9}"/>
                </a:ext>
              </a:extLst>
            </p:cNvPr>
            <p:cNvCxnSpPr>
              <a:stCxn id="4" idx="3"/>
              <a:endCxn id="9" idx="2"/>
            </p:cNvCxnSpPr>
            <p:nvPr/>
          </p:nvCxnSpPr>
          <p:spPr>
            <a:xfrm flipV="1">
              <a:off x="2743200" y="5035213"/>
              <a:ext cx="1435804" cy="10950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39E5CE7-EB5D-9519-6EFD-3CCACDE90A61}"/>
                </a:ext>
              </a:extLst>
            </p:cNvPr>
            <p:cNvCxnSpPr>
              <a:stCxn id="7" idx="3"/>
              <a:endCxn id="11" idx="2"/>
            </p:cNvCxnSpPr>
            <p:nvPr/>
          </p:nvCxnSpPr>
          <p:spPr>
            <a:xfrm flipV="1">
              <a:off x="2743200" y="6096324"/>
              <a:ext cx="1435804" cy="3680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5B1658E0-F737-5C72-5BB0-3B8F3CA8CF0E}"/>
                </a:ext>
              </a:extLst>
            </p:cNvPr>
            <p:cNvCxnSpPr>
              <a:stCxn id="9" idx="6"/>
              <a:endCxn id="11" idx="6"/>
            </p:cNvCxnSpPr>
            <p:nvPr/>
          </p:nvCxnSpPr>
          <p:spPr>
            <a:xfrm>
              <a:off x="5429306" y="5035213"/>
              <a:ext cx="12700" cy="1061111"/>
            </a:xfrm>
            <a:prstGeom prst="bentConnector3">
              <a:avLst>
                <a:gd name="adj1" fmla="val 18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4231638-92CE-E159-5652-879067665C78}"/>
                </a:ext>
              </a:extLst>
            </p:cNvPr>
            <p:cNvSpPr/>
            <p:nvPr/>
          </p:nvSpPr>
          <p:spPr>
            <a:xfrm>
              <a:off x="5569265" y="5169159"/>
              <a:ext cx="2220686" cy="67354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2"/>
                  </a:solidFill>
                </a:rPr>
                <a:t>&lt; </a:t>
              </a:r>
              <a:r>
                <a:rPr lang="ko-KR" altLang="en-US" sz="1200" b="1" dirty="0">
                  <a:solidFill>
                    <a:schemeClr val="tx2"/>
                  </a:solidFill>
                </a:rPr>
                <a:t>객체 간의 상호작용 </a:t>
              </a:r>
              <a:r>
                <a:rPr lang="en-US" altLang="ko-KR" sz="1200" b="1" dirty="0">
                  <a:solidFill>
                    <a:schemeClr val="tx2"/>
                  </a:solidFill>
                </a:rPr>
                <a:t>&gt;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/>
                  </a:solidFill>
                </a:rPr>
                <a:t>차에 타서 운전을 하다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0432269-D852-0AD6-BF78-47B7680752BB}"/>
                </a:ext>
              </a:extLst>
            </p:cNvPr>
            <p:cNvSpPr/>
            <p:nvPr/>
          </p:nvSpPr>
          <p:spPr>
            <a:xfrm>
              <a:off x="8947503" y="2920989"/>
              <a:ext cx="1250302" cy="101602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2"/>
                  </a:solidFill>
                </a:rPr>
                <a:t>크기 </a:t>
              </a:r>
              <a:r>
                <a:rPr lang="en-US" altLang="ko-KR" sz="1200" b="1" dirty="0">
                  <a:solidFill>
                    <a:schemeClr val="tx2"/>
                  </a:solidFill>
                </a:rPr>
                <a:t>= ?</a:t>
              </a:r>
              <a:endParaRPr lang="ko-KR" alt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7979328-6705-460F-1FE0-FC0305EDE24C}"/>
                </a:ext>
              </a:extLst>
            </p:cNvPr>
            <p:cNvSpPr/>
            <p:nvPr/>
          </p:nvSpPr>
          <p:spPr>
            <a:xfrm>
              <a:off x="9656629" y="3526895"/>
              <a:ext cx="1250302" cy="101602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2"/>
                  </a:solidFill>
                </a:rPr>
                <a:t>색상 </a:t>
              </a:r>
              <a:r>
                <a:rPr lang="en-US" altLang="ko-KR" sz="1200" b="1" dirty="0">
                  <a:solidFill>
                    <a:schemeClr val="tx2"/>
                  </a:solidFill>
                </a:rPr>
                <a:t>= ?</a:t>
              </a:r>
              <a:endParaRPr lang="ko-KR" alt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FA5255F-BF6B-F0A6-5B3E-2F1C97E17140}"/>
                </a:ext>
              </a:extLst>
            </p:cNvPr>
            <p:cNvSpPr/>
            <p:nvPr/>
          </p:nvSpPr>
          <p:spPr>
            <a:xfrm>
              <a:off x="10038625" y="4269789"/>
              <a:ext cx="1250302" cy="101602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2"/>
                  </a:solidFill>
                </a:rPr>
                <a:t>기능</a:t>
              </a:r>
              <a:r>
                <a:rPr lang="en-US" altLang="ko-KR" sz="1200" b="1" dirty="0">
                  <a:solidFill>
                    <a:schemeClr val="tx2"/>
                  </a:solidFill>
                </a:rPr>
                <a:t>1 = </a:t>
              </a:r>
              <a:r>
                <a:rPr lang="ko-KR" altLang="en-US" sz="1200" b="1" dirty="0">
                  <a:solidFill>
                    <a:schemeClr val="tx2"/>
                  </a:solidFill>
                </a:rPr>
                <a:t>직진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3E95C18-11AD-4E6A-B581-0A950020723E}"/>
                </a:ext>
              </a:extLst>
            </p:cNvPr>
            <p:cNvSpPr/>
            <p:nvPr/>
          </p:nvSpPr>
          <p:spPr>
            <a:xfrm>
              <a:off x="9796032" y="5081165"/>
              <a:ext cx="1250302" cy="101602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2"/>
                  </a:solidFill>
                </a:rPr>
                <a:t>기능</a:t>
              </a:r>
              <a:r>
                <a:rPr lang="en-US" altLang="ko-KR" sz="1200" b="1" dirty="0">
                  <a:solidFill>
                    <a:schemeClr val="tx2"/>
                  </a:solidFill>
                </a:rPr>
                <a:t>2 = </a:t>
              </a:r>
              <a:r>
                <a:rPr lang="ko-KR" altLang="en-US" sz="1200" b="1" dirty="0">
                  <a:solidFill>
                    <a:schemeClr val="tx2"/>
                  </a:solidFill>
                </a:rPr>
                <a:t>후진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4723B58-BE2F-CD67-89B6-BA2DE2AEE631}"/>
                </a:ext>
              </a:extLst>
            </p:cNvPr>
            <p:cNvSpPr/>
            <p:nvPr/>
          </p:nvSpPr>
          <p:spPr>
            <a:xfrm>
              <a:off x="8872302" y="5505933"/>
              <a:ext cx="1250302" cy="101602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2"/>
                  </a:solidFill>
                </a:rPr>
                <a:t>기능</a:t>
              </a:r>
              <a:r>
                <a:rPr lang="en-US" altLang="ko-KR" sz="1200" b="1" dirty="0">
                  <a:solidFill>
                    <a:schemeClr val="tx2"/>
                  </a:solidFill>
                </a:rPr>
                <a:t>3 = </a:t>
              </a:r>
              <a:r>
                <a:rPr lang="ko-KR" altLang="en-US" sz="1200" b="1" dirty="0">
                  <a:solidFill>
                    <a:schemeClr val="tx2"/>
                  </a:solidFill>
                </a:rPr>
                <a:t>자동주차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9EE6D06-2F7A-2E85-50E5-7064D7EE6B92}"/>
                </a:ext>
              </a:extLst>
            </p:cNvPr>
            <p:cNvSpPr/>
            <p:nvPr/>
          </p:nvSpPr>
          <p:spPr>
            <a:xfrm>
              <a:off x="8527624" y="3872204"/>
              <a:ext cx="1706502" cy="185908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FF00"/>
                  </a:solidFill>
                </a:rPr>
                <a:t>&lt; </a:t>
              </a:r>
              <a:r>
                <a:rPr lang="ko-KR" altLang="en-US" sz="1400" b="1" dirty="0">
                  <a:solidFill>
                    <a:srgbClr val="FFFF00"/>
                  </a:solidFill>
                </a:rPr>
                <a:t>자동차 </a:t>
              </a:r>
              <a:r>
                <a:rPr lang="en-US" altLang="ko-KR" sz="1400" b="1" dirty="0">
                  <a:solidFill>
                    <a:srgbClr val="FFFF00"/>
                  </a:solidFill>
                </a:rPr>
                <a:t>&gt;</a:t>
              </a:r>
            </a:p>
            <a:p>
              <a:pPr algn="ctr"/>
              <a:endParaRPr lang="en-US" altLang="ko-KR" sz="1400" b="1" dirty="0">
                <a:solidFill>
                  <a:srgbClr val="FFFF00"/>
                </a:solidFill>
              </a:endParaRPr>
            </a:p>
            <a:p>
              <a:pPr algn="ctr"/>
              <a:r>
                <a:rPr lang="en-US" altLang="ko-KR" sz="1400" b="1" dirty="0">
                  <a:solidFill>
                    <a:srgbClr val="FFFF00"/>
                  </a:solidFill>
                </a:rPr>
                <a:t>SUV, </a:t>
              </a:r>
              <a:r>
                <a:rPr lang="ko-KR" altLang="en-US" sz="1400" b="1" dirty="0">
                  <a:solidFill>
                    <a:srgbClr val="FFFF00"/>
                  </a:solidFill>
                </a:rPr>
                <a:t>승용차</a:t>
              </a:r>
              <a:r>
                <a:rPr lang="en-US" altLang="ko-KR" sz="1400" b="1" dirty="0">
                  <a:solidFill>
                    <a:srgbClr val="FFFF00"/>
                  </a:solidFill>
                </a:rPr>
                <a:t>, </a:t>
              </a:r>
              <a:r>
                <a:rPr lang="ko-KR" altLang="en-US" sz="1400" b="1" dirty="0">
                  <a:solidFill>
                    <a:srgbClr val="FFFF00"/>
                  </a:solidFill>
                </a:rPr>
                <a:t>트럭</a:t>
              </a:r>
              <a:r>
                <a:rPr lang="en-US" altLang="ko-KR" sz="1400" b="1" dirty="0">
                  <a:solidFill>
                    <a:srgbClr val="FFFF00"/>
                  </a:solidFill>
                </a:rPr>
                <a:t>, </a:t>
              </a:r>
              <a:r>
                <a:rPr lang="ko-KR" altLang="en-US" sz="1400" b="1" dirty="0">
                  <a:solidFill>
                    <a:srgbClr val="FFFF00"/>
                  </a:solidFill>
                </a:rPr>
                <a:t>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41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86546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프로그래밍과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159191" y="1412673"/>
            <a:ext cx="6866760" cy="2489378"/>
            <a:chOff x="5203632" y="2171892"/>
            <a:chExt cx="5277678" cy="24893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2638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 </a:t>
              </a:r>
              <a:r>
                <a:rPr lang="ko-KR" altLang="en-US" sz="20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 실행과정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 algn="just">
                <a:buFont typeface="+mj-lt"/>
                <a:buAutoNum type="arabicPeriod"/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프로그램이 실행되면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JVM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부터 프로그램이 필요로 하는 메모리를 할당 받는다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marL="228600" indent="-228600" algn="just">
                <a:buFont typeface="+mj-lt"/>
                <a:buAutoNum type="arabicPeriod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+mj-lt"/>
                <a:buAutoNum type="arabicPeriod"/>
              </a:pP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 Compiler(</a:t>
              </a:r>
              <a:r>
                <a:rPr lang="en-US" altLang="ko-KR" sz="12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javac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 </a:t>
              </a:r>
              <a:r>
                <a:rPr lang="en-US" altLang="ko-KR" sz="12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Sourcecode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(.java)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</a:t>
              </a:r>
              <a:r>
                <a:rPr lang="ko-KR" altLang="en-US" sz="12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읽어들여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 Bytecode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변환한다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marL="228600" indent="-228600" algn="just">
                <a:buFont typeface="+mj-lt"/>
                <a:buAutoNum type="arabicPeriod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+mj-lt"/>
                <a:buAutoNum type="arabicPeriod"/>
              </a:pP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Class Loader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통해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class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파일들을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JVM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으로 </a:t>
              </a:r>
              <a:r>
                <a:rPr lang="ko-KR" altLang="en-US" sz="12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로딩한다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marL="228600" indent="-228600" algn="just">
                <a:buFont typeface="+mj-lt"/>
                <a:buAutoNum type="arabicPeriod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+mj-lt"/>
                <a:buAutoNum type="arabicPeriod"/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로딩된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class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파일들은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Execution engine(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 엔진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통해 해석된다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marL="228600" indent="-228600" algn="just">
                <a:buFont typeface="+mj-lt"/>
                <a:buAutoNum type="arabicPeriod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+mj-lt"/>
                <a:buAutoNum type="arabicPeriod"/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해석된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bytecode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Runtime Data Areas(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 데이터 영역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배치되어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실질적인 수행이 이루어진다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3BB77A-84FD-444E-B3DD-FA2F08A29BAA}"/>
                </a:ext>
              </a:extLst>
            </p:cNvPr>
            <p:cNvSpPr txBox="1"/>
            <p:nvPr/>
          </p:nvSpPr>
          <p:spPr>
            <a:xfrm>
              <a:off x="6074235" y="2218058"/>
              <a:ext cx="1768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279" y="2657138"/>
            <a:ext cx="6034046" cy="392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99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86546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프로그래밍과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159191" y="1412673"/>
            <a:ext cx="8396980" cy="4028261"/>
            <a:chOff x="5203632" y="2171892"/>
            <a:chExt cx="5277678" cy="40282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5186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자바 개발 도구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(JDK : Java Development Kit)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3477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 algn="just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JDK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자바 언어로 소프트웨어를 개발할 때 필요한 환경 및 도구를 제공하는 역할</a:t>
              </a: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JDK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종류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2">
                <a:defRPr/>
              </a:pPr>
              <a:r>
                <a:rPr lang="en-US" altLang="ko-KR" sz="1400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Open JDK: </a:t>
              </a:r>
              <a:r>
                <a:rPr lang="en-US" altLang="ko-KR" sz="1400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/>
                </a:rPr>
                <a:t>https://openjdk.java.net</a:t>
              </a:r>
              <a:endParaRPr lang="en-US" altLang="ko-KR" sz="14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3">
                <a:defRPr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학습용 및 상업용 모두 무료로 사용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2">
                <a:defRPr/>
              </a:pP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2">
                <a:defRPr/>
              </a:pPr>
              <a:r>
                <a:rPr lang="en-US" altLang="ko-KR" sz="1400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Oracle JDK: </a:t>
              </a:r>
              <a:r>
                <a:rPr lang="en-US" altLang="ko-KR" sz="1400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/>
                </a:rPr>
                <a:t>https://www.oracle.com</a:t>
              </a:r>
              <a:endParaRPr lang="en-US" altLang="ko-KR" sz="14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3">
                <a:defRPr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학습용은 무료로 사용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3">
                <a:defRPr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상업용 목적으로 사용할 경우 년간 사용료 지불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3">
                <a:defRPr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장기 기술지원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(LTS: Long Term Support)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및 업데이트 제공으로 안정적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1">
                <a:defRPr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1">
                <a:defRPr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1">
                <a:defRPr/>
              </a:pPr>
              <a:r>
                <a:rPr lang="en-US" altLang="ko-KR" dirty="0">
                  <a:solidFill>
                    <a:srgbClr val="C00000"/>
                  </a:solidFill>
                </a:rPr>
                <a:t>&lt; </a:t>
              </a:r>
              <a:r>
                <a:rPr lang="ko-KR" altLang="en-US" dirty="0">
                  <a:solidFill>
                    <a:srgbClr val="C00000"/>
                  </a:solidFill>
                </a:rPr>
                <a:t>학습용 </a:t>
              </a:r>
              <a:r>
                <a:rPr lang="en-US" altLang="ko-KR" dirty="0">
                  <a:solidFill>
                    <a:srgbClr val="C00000"/>
                  </a:solidFill>
                </a:rPr>
                <a:t>JDK</a:t>
              </a:r>
              <a:r>
                <a:rPr lang="ko-KR" altLang="en-US" dirty="0">
                  <a:solidFill>
                    <a:srgbClr val="C00000"/>
                  </a:solidFill>
                </a:rPr>
                <a:t> 선택 </a:t>
              </a:r>
              <a:r>
                <a:rPr lang="en-US" altLang="ko-KR" dirty="0">
                  <a:solidFill>
                    <a:srgbClr val="C00000"/>
                  </a:solidFill>
                </a:rPr>
                <a:t>&gt;</a:t>
              </a:r>
              <a:endParaRPr lang="en-US" altLang="ko-KR" sz="1350" dirty="0">
                <a:solidFill>
                  <a:srgbClr val="C00000"/>
                </a:solidFill>
              </a:endParaRPr>
            </a:p>
            <a:p>
              <a:pPr lvl="2">
                <a:defRPr/>
              </a:pPr>
              <a:r>
                <a:rPr lang="ko-KR" altLang="en-US" sz="1200" dirty="0"/>
                <a:t>학습용은 모두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무료이므로 안정적인 </a:t>
              </a:r>
              <a:r>
                <a:rPr lang="en-US" altLang="ko-KR" sz="2000" b="1" dirty="0"/>
                <a:t>Oracle JDK</a:t>
              </a:r>
              <a:r>
                <a:rPr lang="ko-KR" altLang="en-US" sz="1200" dirty="0"/>
                <a:t>를 사용하는 것이 좋음</a:t>
              </a:r>
              <a:endParaRPr lang="en-US" altLang="ko-KR" sz="120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3BB77A-84FD-444E-B3DD-FA2F08A29BAA}"/>
                </a:ext>
              </a:extLst>
            </p:cNvPr>
            <p:cNvSpPr txBox="1"/>
            <p:nvPr/>
          </p:nvSpPr>
          <p:spPr>
            <a:xfrm>
              <a:off x="6074235" y="2218058"/>
              <a:ext cx="1768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802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86546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프로그래밍과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159191" y="1412673"/>
            <a:ext cx="8396980" cy="5074701"/>
            <a:chOff x="5203632" y="2171892"/>
            <a:chExt cx="5277678" cy="507470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5186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 변수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4524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 algn="just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JDK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설치된 폴더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JDK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위치를 찾을 때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JAVA_HOME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 변수 이용 필요한 경우 있음</a:t>
              </a: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JAVA_HOME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 변수 만들고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JDK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설치 폴더 등록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윈도우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속성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대화상자 이용</a:t>
              </a: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>
                <a:buFont typeface="Wingdings" panose="05000000000000000000" pitchFamily="2" charset="2"/>
                <a:buChar char="ü"/>
              </a:pP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3BB77A-84FD-444E-B3DD-FA2F08A29BAA}"/>
                </a:ext>
              </a:extLst>
            </p:cNvPr>
            <p:cNvSpPr txBox="1"/>
            <p:nvPr/>
          </p:nvSpPr>
          <p:spPr>
            <a:xfrm>
              <a:off x="6074235" y="2218058"/>
              <a:ext cx="1768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0486336-6B18-7451-F36E-CFB56C16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36" y="4880381"/>
            <a:ext cx="7696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09A600-5A86-9398-C891-6E32739CB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320" y="3631304"/>
            <a:ext cx="7431851" cy="105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9733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4083</TotalTime>
  <Words>1161</Words>
  <Application>Microsoft Office PowerPoint</Application>
  <PresentationFormat>와이드스크린</PresentationFormat>
  <Paragraphs>270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Arial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Min Jung Kwon</cp:lastModifiedBy>
  <cp:revision>278</cp:revision>
  <dcterms:created xsi:type="dcterms:W3CDTF">2017-11-16T00:50:54Z</dcterms:created>
  <dcterms:modified xsi:type="dcterms:W3CDTF">2024-06-17T18:03:47Z</dcterms:modified>
</cp:coreProperties>
</file>